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6" r:id="rId3"/>
    <p:sldId id="299" r:id="rId4"/>
    <p:sldId id="301" r:id="rId5"/>
    <p:sldId id="283" r:id="rId6"/>
    <p:sldId id="257" r:id="rId7"/>
    <p:sldId id="276" r:id="rId8"/>
    <p:sldId id="277" r:id="rId9"/>
    <p:sldId id="298" r:id="rId10"/>
    <p:sldId id="285" r:id="rId11"/>
    <p:sldId id="284" r:id="rId12"/>
    <p:sldId id="278" r:id="rId13"/>
    <p:sldId id="279" r:id="rId14"/>
    <p:sldId id="280" r:id="rId15"/>
    <p:sldId id="267" r:id="rId16"/>
    <p:sldId id="274" r:id="rId17"/>
    <p:sldId id="273" r:id="rId18"/>
    <p:sldId id="272" r:id="rId19"/>
    <p:sldId id="271" r:id="rId20"/>
    <p:sldId id="270" r:id="rId21"/>
    <p:sldId id="268" r:id="rId22"/>
    <p:sldId id="287" r:id="rId23"/>
    <p:sldId id="290" r:id="rId24"/>
    <p:sldId id="289" r:id="rId25"/>
    <p:sldId id="288" r:id="rId26"/>
    <p:sldId id="291" r:id="rId27"/>
    <p:sldId id="292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98"/>
    <p:restoredTop sz="57121"/>
  </p:normalViewPr>
  <p:slideViewPr>
    <p:cSldViewPr snapToGrid="0">
      <p:cViewPr varScale="1">
        <p:scale>
          <a:sx n="60" d="100"/>
          <a:sy n="60" d="100"/>
        </p:scale>
        <p:origin x="1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9201E-8CF5-3F44-8B1E-1FE48E10A827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3A6A5-E00F-CB4C-A801-9A655EE8998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0875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docker%E5%AE%B9%E5%99%A8&amp;spm=1001.2101.3001.702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linuxfoundation.cn/certificates/1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Hello</a:t>
            </a:r>
            <a:r>
              <a:rPr lang="zh-CN" altLang="en-US" dirty="0"/>
              <a:t> 大家下午好，欢迎大家一起来学习云计算，我们现在是</a:t>
            </a:r>
            <a:r>
              <a:rPr lang="zh-CN" altLang="en-CN" dirty="0"/>
              <a:t>第</a:t>
            </a:r>
            <a:r>
              <a:rPr lang="en-US" altLang="zh-CN" dirty="0"/>
              <a:t>5</a:t>
            </a:r>
            <a:r>
              <a:rPr lang="en-CN" dirty="0"/>
              <a:t>次助教课</a:t>
            </a:r>
            <a:r>
              <a:rPr lang="zh-CN" altLang="en-US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512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启动</a:t>
            </a:r>
            <a:r>
              <a:rPr 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docker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容器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后，进入容器时发现对应的主机名是一段编码（默认就是</a:t>
            </a: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container ID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前缀），在容器维护时记不住是哪个机器，容易搞错，所以干脆直接改掉，见名知义。</a:t>
            </a:r>
          </a:p>
          <a:p>
            <a:br>
              <a:rPr lang="zh-CN" altLang="en-US" dirty="0"/>
            </a:br>
            <a:r>
              <a:rPr lang="en-US" altLang="zh-CN" dirty="0"/>
              <a:t>https://</a:t>
            </a:r>
            <a:r>
              <a:rPr lang="en-US" altLang="zh-CN" dirty="0" err="1"/>
              <a:t>blog.csdn.net</a:t>
            </a:r>
            <a:r>
              <a:rPr lang="en-US" altLang="zh-CN" dirty="0"/>
              <a:t>/</a:t>
            </a:r>
            <a:r>
              <a:rPr lang="en-US" altLang="zh-CN" dirty="0" err="1"/>
              <a:t>wendaowangqi</a:t>
            </a:r>
            <a:r>
              <a:rPr lang="en-US" altLang="zh-CN" dirty="0"/>
              <a:t>/article/details/126283213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6298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/questions/4271740/how-can-</a:t>
            </a:r>
            <a:r>
              <a:rPr lang="en-US" dirty="0" err="1"/>
              <a:t>i</a:t>
            </a:r>
            <a:r>
              <a:rPr lang="en-US" dirty="0"/>
              <a:t>-use-python-to-get-the-system-hostname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296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创建合理数量的containers来处理任务</a:t>
            </a:r>
            <a:r>
              <a:rPr lang="zh-CN" altLang="en-US" dirty="0"/>
              <a:t>，</a:t>
            </a:r>
            <a:endParaRPr lang="en-CN" dirty="0"/>
          </a:p>
          <a:p>
            <a:endParaRPr lang="en-CN" dirty="0"/>
          </a:p>
          <a:p>
            <a:r>
              <a:rPr lang="en-CN" dirty="0"/>
              <a:t>需要结合任务的需求决定是否增加containers</a:t>
            </a:r>
            <a:r>
              <a:rPr lang="zh-CN" altLang="en-US" dirty="0"/>
              <a:t>，那么带来的问题是，资源的管理，合理分配。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就需要对资源进行监控比如</a:t>
            </a:r>
            <a:r>
              <a:rPr lang="en-CN" dirty="0"/>
              <a:t>CPU 的占用</a:t>
            </a:r>
            <a:r>
              <a:rPr lang="zh-CN" altLang="en-US" dirty="0"/>
              <a:t>，内存的占用等等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449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r>
              <a:rPr lang="zh-CN" altLang="en-US" dirty="0"/>
              <a:t>在管理</a:t>
            </a:r>
            <a:r>
              <a:rPr lang="en-US" altLang="zh-CN" dirty="0"/>
              <a:t>container</a:t>
            </a:r>
            <a:r>
              <a:rPr lang="zh-CN" altLang="en-US" dirty="0"/>
              <a:t>的过程中，就包括了</a:t>
            </a:r>
            <a:r>
              <a:rPr lang="en-US" dirty="0"/>
              <a:t>S</a:t>
            </a:r>
            <a:r>
              <a:rPr lang="en-CN" dirty="0"/>
              <a:t>cale up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。</a:t>
            </a:r>
            <a:endParaRPr lang="en-US" dirty="0"/>
          </a:p>
          <a:p>
            <a:endParaRPr lang="en-US" dirty="0"/>
          </a:p>
          <a:p>
            <a:r>
              <a:rPr lang="en-US" dirty="0"/>
              <a:t>S</a:t>
            </a:r>
            <a:r>
              <a:rPr lang="en-CN" dirty="0"/>
              <a:t>cale up :</a:t>
            </a:r>
            <a:endParaRPr lang="en-US" dirty="0"/>
          </a:p>
          <a:p>
            <a:r>
              <a:rPr lang="en-US" dirty="0"/>
              <a:t>S</a:t>
            </a:r>
            <a:r>
              <a:rPr lang="en-CN" dirty="0"/>
              <a:t>ettings – same image, volume mounting , hostname has to set.</a:t>
            </a:r>
          </a:p>
          <a:p>
            <a:r>
              <a:rPr lang="en-US" dirty="0"/>
              <a:t>S</a:t>
            </a:r>
            <a:r>
              <a:rPr lang="en-CN" dirty="0"/>
              <a:t>cale up twice, hostname id 翻倍</a:t>
            </a:r>
          </a:p>
          <a:p>
            <a:endParaRPr lang="en-CN" dirty="0"/>
          </a:p>
          <a:p>
            <a:r>
              <a:rPr lang="zh-CN" altLang="en-CN" dirty="0"/>
              <a:t>保持</a:t>
            </a:r>
            <a:r>
              <a:rPr lang="en-US" altLang="zh-CN" dirty="0"/>
              <a:t>hostname </a:t>
            </a:r>
            <a:r>
              <a:rPr lang="zh-CN" altLang="en-US" dirty="0"/>
              <a:t>具有一定的意义，这样可以更好管理</a:t>
            </a:r>
            <a:r>
              <a:rPr lang="en-US" altLang="zh-CN" dirty="0"/>
              <a:t>containers</a:t>
            </a:r>
            <a:r>
              <a:rPr lang="zh-CN" altLang="en-US" dirty="0"/>
              <a:t>。比如从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4.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Scale down:</a:t>
            </a:r>
            <a:endParaRPr lang="en-US" dirty="0"/>
          </a:p>
          <a:p>
            <a:r>
              <a:rPr lang="en-US" dirty="0" err="1"/>
              <a:t>如果Host</a:t>
            </a:r>
            <a:r>
              <a:rPr lang="en-US" dirty="0"/>
              <a:t> overload</a:t>
            </a:r>
            <a:r>
              <a:rPr lang="zh-CN" altLang="en-US" dirty="0"/>
              <a:t> </a:t>
            </a:r>
            <a:r>
              <a:rPr lang="en-US" dirty="0" err="1"/>
              <a:t>过载的情况</a:t>
            </a:r>
            <a:r>
              <a:rPr lang="zh-CN" altLang="en-US" dirty="0"/>
              <a:t>。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如何实现</a:t>
            </a:r>
            <a:r>
              <a:rPr lang="zh-CN" altLang="en-US" dirty="0"/>
              <a:t>：</a:t>
            </a:r>
            <a:r>
              <a:rPr lang="en-US" dirty="0"/>
              <a:t>Python programs inside program </a:t>
            </a:r>
            <a:r>
              <a:rPr lang="en-CN" dirty="0"/>
              <a:t>container内部</a:t>
            </a:r>
            <a:r>
              <a:rPr lang="zh-CN" altLang="en-US" dirty="0"/>
              <a:t>，隔几秒 </a:t>
            </a:r>
            <a:r>
              <a:rPr lang="en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，检测</a:t>
            </a:r>
            <a:r>
              <a:rPr lang="en-US" altLang="zh-CN" dirty="0"/>
              <a:t>CPU</a:t>
            </a:r>
            <a:r>
              <a:rPr lang="zh-CN" altLang="en-US" dirty="0"/>
              <a:t>的使用情况。</a:t>
            </a:r>
            <a:r>
              <a:rPr lang="en-US" dirty="0"/>
              <a:t>Track</a:t>
            </a:r>
            <a:r>
              <a:rPr lang="zh-CN" altLang="en-US" dirty="0"/>
              <a:t> 每个</a:t>
            </a:r>
            <a:r>
              <a:rPr lang="en-US" altLang="zh-CN" dirty="0"/>
              <a:t>container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占用</a:t>
            </a:r>
            <a:r>
              <a:rPr lang="en-US" altLang="zh-CN" dirty="0"/>
              <a:t>usage</a:t>
            </a:r>
            <a:r>
              <a:rPr lang="zh-CN" altLang="en-US" dirty="0"/>
              <a:t>，平均每个</a:t>
            </a:r>
            <a:r>
              <a:rPr lang="en-US" altLang="zh-CN" dirty="0"/>
              <a:t>container</a:t>
            </a:r>
            <a:r>
              <a:rPr lang="zh-CN" altLang="en-US" dirty="0"/>
              <a:t>使用的</a:t>
            </a:r>
            <a:r>
              <a:rPr lang="en-US" altLang="zh-CN" dirty="0"/>
              <a:t>resource</a:t>
            </a:r>
            <a:r>
              <a:rPr lang="zh-CN" altLang="en-US" dirty="0"/>
              <a:t>。 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在container中share工作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machines.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配置network设置 – as they are in the same host .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1161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CKA</a:t>
            </a:r>
            <a:r>
              <a:rPr lang="en-US" b="0" i="0" u="sng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3"/>
              </a:rPr>
              <a:t>(Certified Kubernetes Administrator)</a:t>
            </a:r>
          </a:p>
          <a:p>
            <a:r>
              <a:rPr lang="zh-CN" altLang="en-US" b="0" i="0" dirty="0">
                <a:solidFill>
                  <a:srgbClr val="EA4335"/>
                </a:solidFill>
                <a:effectLst/>
                <a:latin typeface="Roboto" panose="02000000000000000000" pitchFamily="2" charset="0"/>
              </a:rPr>
              <a:t>认证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考试是由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Linux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基金会和云原生计算基金会</a:t>
            </a:r>
            <a:r>
              <a:rPr lang="en-US" altLang="zh-CN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CNCF)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创建的，以促进</a:t>
            </a:r>
            <a:r>
              <a:rPr lang="en-US" b="0" i="0" dirty="0">
                <a:solidFill>
                  <a:srgbClr val="EA4335"/>
                </a:solidFill>
                <a:effectLst/>
                <a:latin typeface="Roboto" panose="02000000000000000000" pitchFamily="2" charset="0"/>
              </a:rPr>
              <a:t>Kubernetes</a:t>
            </a:r>
            <a:r>
              <a:rPr lang="zh-CN" altLang="en-US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生态系统的持续发展。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6443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VM</a:t>
            </a:r>
            <a:r>
              <a:rPr lang="zh-CN" altLang="en-US" dirty="0"/>
              <a:t> </a:t>
            </a:r>
            <a:r>
              <a:rPr lang="en-CN" dirty="0"/>
              <a:t>彼此之间互相独立</a:t>
            </a:r>
            <a:r>
              <a:rPr lang="zh-CN" altLang="en-US" dirty="0"/>
              <a:t>，一个</a:t>
            </a:r>
            <a:r>
              <a:rPr lang="en-US" altLang="zh-CN" dirty="0"/>
              <a:t>VM</a:t>
            </a:r>
            <a:r>
              <a:rPr lang="zh-CN" altLang="en-US" dirty="0"/>
              <a:t>挂掉的话，很难影响其他的</a:t>
            </a:r>
            <a:r>
              <a:rPr lang="en-US" altLang="zh-CN" dirty="0"/>
              <a:t>VM</a:t>
            </a:r>
            <a:r>
              <a:rPr lang="zh-CN" altLang="en-US" dirty="0"/>
              <a:t>，它们</a:t>
            </a:r>
            <a:r>
              <a:rPr lang="en-US" altLang="zh-CN" dirty="0"/>
              <a:t>share</a:t>
            </a:r>
            <a:r>
              <a:rPr lang="zh-CN" altLang="en-US" dirty="0"/>
              <a:t>的底层是</a:t>
            </a:r>
            <a:r>
              <a:rPr lang="en-US" altLang="zh-CN" dirty="0"/>
              <a:t>hypervisor,</a:t>
            </a:r>
            <a:r>
              <a:rPr lang="zh-CN" altLang="en-US" dirty="0"/>
              <a:t> 很小的一层。很低可能，</a:t>
            </a:r>
            <a:r>
              <a:rPr lang="en-US" altLang="zh-CN" dirty="0"/>
              <a:t>VM</a:t>
            </a:r>
            <a:r>
              <a:rPr lang="zh-CN" altLang="en-US" dirty="0"/>
              <a:t>会搞坏了这一层</a:t>
            </a:r>
            <a:endParaRPr lang="en-US" altLang="zh-CN" dirty="0"/>
          </a:p>
          <a:p>
            <a:endParaRPr lang="en-CN" dirty="0"/>
          </a:p>
          <a:p>
            <a:r>
              <a:rPr lang="en-US" dirty="0"/>
              <a:t>Containers</a:t>
            </a:r>
            <a:r>
              <a:rPr lang="zh-CN" altLang="en-US" dirty="0"/>
              <a:t> </a:t>
            </a:r>
            <a:r>
              <a:rPr lang="en-US" dirty="0" err="1"/>
              <a:t>之间</a:t>
            </a:r>
            <a:r>
              <a:rPr lang="zh-CN" altLang="en-US" dirty="0"/>
              <a:t> </a:t>
            </a:r>
            <a:r>
              <a:rPr lang="en-US" dirty="0"/>
              <a:t>H</a:t>
            </a:r>
            <a:r>
              <a:rPr lang="en-CN" dirty="0"/>
              <a:t>ighly</a:t>
            </a:r>
            <a:r>
              <a:rPr lang="zh-CN" altLang="en-US" dirty="0"/>
              <a:t> </a:t>
            </a:r>
            <a:r>
              <a:rPr lang="en-US" altLang="zh-CN" dirty="0"/>
              <a:t>hooked</a:t>
            </a:r>
            <a:r>
              <a:rPr lang="zh-CN" altLang="en-US" dirty="0"/>
              <a:t>，他们</a:t>
            </a:r>
            <a:r>
              <a:rPr lang="en-US" altLang="zh-CN" dirty="0"/>
              <a:t>share</a:t>
            </a:r>
            <a:r>
              <a:rPr lang="zh-CN" altLang="en-US" dirty="0"/>
              <a:t>的底层是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，很重。如果其中一个</a:t>
            </a:r>
            <a:r>
              <a:rPr lang="en-US" altLang="zh-CN" dirty="0"/>
              <a:t>container</a:t>
            </a:r>
            <a:r>
              <a:rPr lang="zh-CN" altLang="en-US" dirty="0"/>
              <a:t>如果出问题的话，可能会影响其他的</a:t>
            </a:r>
            <a:r>
              <a:rPr lang="en-US" altLang="zh-CN" dirty="0"/>
              <a:t>container</a:t>
            </a:r>
            <a:r>
              <a:rPr lang="zh-CN" altLang="en-US" dirty="0"/>
              <a:t>的概率要比在</a:t>
            </a:r>
            <a:r>
              <a:rPr lang="en-US" altLang="zh-CN" dirty="0"/>
              <a:t>VM</a:t>
            </a:r>
            <a:r>
              <a:rPr lang="zh-CN" altLang="en-US" dirty="0"/>
              <a:t>的机制下高。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这些</a:t>
            </a:r>
            <a:r>
              <a:rPr lang="en-US" altLang="zh-CN" dirty="0"/>
              <a:t>containers</a:t>
            </a:r>
            <a:r>
              <a:rPr lang="zh-CN" altLang="en-US" dirty="0"/>
              <a:t>共享资源，可能会影响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5445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Majority voting module</a:t>
            </a:r>
            <a:r>
              <a:rPr lang="zh-CN" altLang="en-US" dirty="0"/>
              <a:t> 多数表决模块</a:t>
            </a:r>
            <a:endParaRPr lang="en-US" altLang="zh-CN" dirty="0"/>
          </a:p>
          <a:p>
            <a:r>
              <a:rPr lang="en-US" dirty="0" err="1"/>
              <a:t>举例中使用三个container</a:t>
            </a:r>
            <a:r>
              <a:rPr lang="zh-CN" altLang="en-US" dirty="0"/>
              <a:t>，假设有一个</a:t>
            </a:r>
            <a:r>
              <a:rPr lang="en-US" altLang="zh-CN" dirty="0"/>
              <a:t>container</a:t>
            </a:r>
            <a:r>
              <a:rPr lang="zh-CN" altLang="en-US" dirty="0"/>
              <a:t>出错了，另外两个</a:t>
            </a:r>
            <a:r>
              <a:rPr lang="en-US" altLang="zh-CN" dirty="0"/>
              <a:t>container</a:t>
            </a:r>
            <a:r>
              <a:rPr lang="zh-CN" altLang="en-US" dirty="0"/>
              <a:t>正确输出结果，得出正确结果。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劣势：需要消耗的资源多。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Redundancy</a:t>
            </a:r>
            <a:r>
              <a:rPr lang="zh-CN" altLang="en-US" dirty="0"/>
              <a:t>冗余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12120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另外一种容错机制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发现了错误</a:t>
            </a:r>
          </a:p>
          <a:p>
            <a:endParaRPr lang="en-CN" dirty="0"/>
          </a:p>
          <a:p>
            <a:r>
              <a:rPr lang="en-US" dirty="0"/>
              <a:t>H</a:t>
            </a:r>
            <a:r>
              <a:rPr lang="en-CN" dirty="0"/>
              <a:t>eartbeat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比如：</a:t>
            </a:r>
            <a:r>
              <a:rPr lang="en-US" altLang="zh-CN" dirty="0"/>
              <a:t>Memory is full. </a:t>
            </a:r>
          </a:p>
          <a:p>
            <a:endParaRPr lang="en-US" dirty="0"/>
          </a:p>
          <a:p>
            <a:r>
              <a:rPr lang="en-US" dirty="0" err="1"/>
              <a:t>等containe恢复之后</a:t>
            </a:r>
            <a:r>
              <a:rPr lang="zh-CN" altLang="en-US" dirty="0"/>
              <a:t>，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3625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更多优化措施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2441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写</a:t>
            </a:r>
            <a:r>
              <a:rPr lang="zh-CN" altLang="en-US" dirty="0"/>
              <a:t> 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到</a:t>
            </a:r>
            <a:r>
              <a:rPr lang="en-US" altLang="zh-CN" dirty="0"/>
              <a:t>file</a:t>
            </a:r>
            <a:r>
              <a:rPr lang="zh-CN" altLang="en-US" dirty="0"/>
              <a:t>中，信息简单，找到</a:t>
            </a:r>
            <a:r>
              <a:rPr lang="en-US" altLang="zh-CN" dirty="0"/>
              <a:t>container</a:t>
            </a:r>
            <a:r>
              <a:rPr lang="zh-CN" altLang="en-US" dirty="0"/>
              <a:t> 是否正常工作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</a:p>
          <a:p>
            <a:endParaRPr lang="en-US" dirty="0"/>
          </a:p>
          <a:p>
            <a:r>
              <a:rPr lang="en-US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，含有预期在</a:t>
            </a:r>
            <a:r>
              <a:rPr lang="en-US" altLang="zh-CN" dirty="0"/>
              <a:t>running</a:t>
            </a:r>
            <a:r>
              <a:rPr lang="zh-CN" altLang="en-US" dirty="0"/>
              <a:t>的</a:t>
            </a:r>
            <a:r>
              <a:rPr lang="en-US" altLang="zh-CN" dirty="0"/>
              <a:t>containers</a:t>
            </a:r>
            <a:r>
              <a:rPr lang="zh-CN" altLang="en-US" dirty="0"/>
              <a:t>的信息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如果没有</a:t>
            </a:r>
            <a:r>
              <a:rPr lang="en-US" altLang="zh-CN" dirty="0"/>
              <a:t>running</a:t>
            </a:r>
            <a:r>
              <a:rPr lang="zh-CN" altLang="en-US" dirty="0"/>
              <a:t>，猜测是有问题。如何自动进行检测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Cm</a:t>
            </a:r>
            <a:r>
              <a:rPr lang="zh-CN" altLang="en-US" dirty="0"/>
              <a:t> 定期查看</a:t>
            </a:r>
            <a:r>
              <a:rPr lang="en-US" altLang="zh-CN" dirty="0"/>
              <a:t>cluster</a:t>
            </a:r>
            <a:r>
              <a:rPr lang="zh-CN" altLang="en-US" dirty="0"/>
              <a:t>的状态，即</a:t>
            </a:r>
            <a:r>
              <a:rPr lang="en-US" altLang="zh-CN" dirty="0"/>
              <a:t>cm</a:t>
            </a:r>
            <a:r>
              <a:rPr lang="zh-CN" altLang="en-US" dirty="0"/>
              <a:t>查看</a:t>
            </a:r>
            <a:r>
              <a:rPr lang="en-US" altLang="zh-CN" dirty="0"/>
              <a:t>state </a:t>
            </a:r>
            <a:r>
              <a:rPr lang="zh-CN" altLang="en-US" dirty="0"/>
              <a:t>文件。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probing the cluster </a:t>
            </a:r>
            <a:r>
              <a:rPr lang="zh-CN" altLang="en-US" dirty="0"/>
              <a:t>探测集群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建议在</a:t>
            </a:r>
            <a:r>
              <a:rPr lang="en-US" altLang="zh-CN" dirty="0"/>
              <a:t>project</a:t>
            </a:r>
            <a:r>
              <a:rPr lang="zh-CN" altLang="en-US" dirty="0"/>
              <a:t>中实现，如果有异常，输出异常。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19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3948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主要的内容包括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里更多的方法。</a:t>
            </a:r>
            <a:r>
              <a:rPr lang="en-CN" dirty="0"/>
              <a:t>之前课程讲了如何使用command创建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  <a:r>
              <a:rPr lang="zh-CN" altLang="en-US" dirty="0"/>
              <a:t>，这次课程教授讲如何通过</a:t>
            </a:r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中的方法实现创建</a:t>
            </a:r>
            <a:r>
              <a:rPr lang="en-US" altLang="zh-CN" dirty="0"/>
              <a:t>volume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大作业中cluster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r>
              <a:rPr lang="zh-CN" altLang="en-US" dirty="0"/>
              <a:t>的实现方法的分享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云服务中的容错机制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最后一部分是</a:t>
            </a:r>
            <a:r>
              <a:rPr lang="zh-CN" altLang="en-CN" dirty="0"/>
              <a:t>流数据</a:t>
            </a:r>
            <a:r>
              <a:rPr lang="zh-CN" altLang="en-US" dirty="0"/>
              <a:t>的处理，也是</a:t>
            </a:r>
            <a:r>
              <a:rPr lang="en-US" altLang="zh-CN" dirty="0"/>
              <a:t>AI/ML</a:t>
            </a:r>
            <a:r>
              <a:rPr lang="zh-CN" altLang="en-US" dirty="0"/>
              <a:t>的基础</a:t>
            </a:r>
            <a:r>
              <a:rPr lang="en-US" altLang="zh-CN" dirty="0"/>
              <a:t>.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252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关于数据处理部分，教授课中提到了</a:t>
            </a:r>
            <a:r>
              <a:rPr lang="en-US" altLang="zh-CN" dirty="0"/>
              <a:t>demanding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endParaRPr lang="en-US" dirty="0"/>
          </a:p>
          <a:p>
            <a:r>
              <a:rPr lang="en-CN" dirty="0"/>
              <a:t>他们需要很多资源</a:t>
            </a:r>
            <a:r>
              <a:rPr lang="zh-CN" altLang="en-US" dirty="0"/>
              <a:t>，</a:t>
            </a:r>
            <a:r>
              <a:rPr lang="en-US" altLang="zh-CN" dirty="0"/>
              <a:t>CPU</a:t>
            </a:r>
            <a:r>
              <a:rPr lang="zh-CN" altLang="en-US" dirty="0"/>
              <a:t>、内存和存储。</a:t>
            </a:r>
            <a:endParaRPr lang="en-US" altLang="zh-CN" dirty="0"/>
          </a:p>
          <a:p>
            <a:r>
              <a:rPr lang="en-CN" dirty="0"/>
              <a:t>云计算的弹性结构就可以很好的满足他们</a:t>
            </a:r>
            <a:r>
              <a:rPr lang="zh-CN" altLang="en-US" dirty="0"/>
              <a:t>。对于高请求的的</a:t>
            </a:r>
            <a:r>
              <a:rPr lang="en-US" altLang="zh-CN" dirty="0"/>
              <a:t>apps</a:t>
            </a:r>
            <a:r>
              <a:rPr lang="zh-CN" altLang="en-US" dirty="0"/>
              <a:t>，云计算是很理性的选择。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从教授画的这个图</a:t>
            </a:r>
            <a:r>
              <a:rPr lang="zh-CN" altLang="en-US" dirty="0"/>
              <a:t>，对于数据密集型的</a:t>
            </a:r>
            <a:r>
              <a:rPr lang="en-US" altLang="zh-CN" dirty="0"/>
              <a:t>app</a:t>
            </a:r>
            <a:r>
              <a:rPr lang="zh-CN" altLang="en-US" dirty="0"/>
              <a:t>。创建数据流，引入大量数据。随着时间变化，</a:t>
            </a:r>
            <a:r>
              <a:rPr lang="en-US" altLang="zh-CN" dirty="0"/>
              <a:t>rate</a:t>
            </a:r>
            <a:r>
              <a:rPr lang="zh-CN" altLang="en-US" dirty="0"/>
              <a:t>刚开始高，后面可能会降下来，但也会持续出现波动，需要云系统具有弹性</a:t>
            </a:r>
            <a:r>
              <a:rPr lang="en-US" altLang="zh-CN" dirty="0"/>
              <a:t>/</a:t>
            </a:r>
            <a:r>
              <a:rPr lang="zh-CN" altLang="en-US" dirty="0"/>
              <a:t>伸缩性。当需求变少的时候，供应的资源也要相应减少，避免浪费。资源需求多的时候，云服务也会很快的</a:t>
            </a:r>
            <a:r>
              <a:rPr lang="en-US" altLang="zh-CN" dirty="0"/>
              <a:t>scale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6432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两种数据处理的模式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处理已经存储好的数据，即 </a:t>
            </a:r>
            <a:r>
              <a:rPr lang="zh-CN" altLang="en-US" b="1" i="0" dirty="0">
                <a:solidFill>
                  <a:srgbClr val="232F3E"/>
                </a:solidFill>
                <a:effectLst/>
                <a:latin typeface="Helvetica" pitchFamily="2" charset="0"/>
              </a:rPr>
              <a:t>批处理数据</a:t>
            </a:r>
          </a:p>
          <a:p>
            <a:endParaRPr lang="en-US" altLang="zh-CN" dirty="0"/>
          </a:p>
          <a:p>
            <a:r>
              <a:rPr lang="zh-CN" altLang="en-US" dirty="0"/>
              <a:t>处理正在发生的数据，即流数据。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以大城市的公交车网络举例：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 线上的预测问题：公交车正在走，预测它什么时候到哪一站，这个预测结果被推送给客户，客户就可以按时到达。</a:t>
            </a:r>
            <a:endParaRPr lang="en-US" altLang="zh-CN" dirty="0"/>
          </a:p>
          <a:p>
            <a:endParaRPr lang="en-CN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Batch</a:t>
            </a:r>
            <a:r>
              <a:rPr lang="zh-CN" altLang="en-US" dirty="0"/>
              <a:t> </a:t>
            </a:r>
            <a:r>
              <a:rPr lang="en-US" dirty="0"/>
              <a:t>O</a:t>
            </a:r>
            <a:r>
              <a:rPr lang="en-CN" dirty="0"/>
              <a:t>ptimization</a:t>
            </a:r>
            <a:r>
              <a:rPr lang="zh-CN" altLang="en-US" dirty="0"/>
              <a:t>（批处理），改变公交车的时间表 每月</a:t>
            </a:r>
            <a:r>
              <a:rPr lang="en-US" altLang="zh-CN" dirty="0"/>
              <a:t>/</a:t>
            </a:r>
            <a:r>
              <a:rPr lang="zh-CN" altLang="en-US" dirty="0"/>
              <a:t>每周进行调整。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需要很多</a:t>
            </a:r>
            <a:r>
              <a:rPr lang="en-US" altLang="zh-CN" dirty="0"/>
              <a:t>ML</a:t>
            </a:r>
            <a:r>
              <a:rPr lang="zh-CN" altLang="en-US" dirty="0"/>
              <a:t>或者</a:t>
            </a:r>
            <a:r>
              <a:rPr lang="en-US" altLang="zh-CN" dirty="0"/>
              <a:t>AI</a:t>
            </a:r>
            <a:r>
              <a:rPr lang="zh-CN" altLang="en-US" dirty="0"/>
              <a:t>训练模型，进行优化。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86017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CN" dirty="0"/>
              <a:t>emanding applications </a:t>
            </a:r>
          </a:p>
          <a:p>
            <a:endParaRPr lang="en-CN" dirty="0"/>
          </a:p>
          <a:p>
            <a:r>
              <a:rPr lang="en-CN" dirty="0"/>
              <a:t>ML – clouding provide infrusture </a:t>
            </a:r>
          </a:p>
          <a:p>
            <a:endParaRPr lang="en-CN" dirty="0"/>
          </a:p>
          <a:p>
            <a:r>
              <a:rPr lang="en-CN" dirty="0"/>
              <a:t>云服务的数据处理问题</a:t>
            </a:r>
            <a:r>
              <a:rPr lang="zh-CN" altLang="en-US" dirty="0"/>
              <a:t>：数据分成了两种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4448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批量同步并行编程</a:t>
            </a:r>
          </a:p>
          <a:p>
            <a:endParaRPr lang="en-CN" dirty="0"/>
          </a:p>
          <a:p>
            <a:r>
              <a:rPr lang="en-CN" dirty="0"/>
              <a:t>通过并行算法</a:t>
            </a:r>
            <a:r>
              <a:rPr lang="zh-CN" altLang="en-US" dirty="0"/>
              <a:t>，将数据分配到不同的机器上进行计算。</a:t>
            </a:r>
            <a:r>
              <a:rPr lang="zh-CN" altLang="en-CN" dirty="0"/>
              <a:t>将</a:t>
            </a:r>
            <a:r>
              <a:rPr lang="zh-CN" altLang="en-US" dirty="0"/>
              <a:t>局部结果进行处理之后，得到最终结果。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这个计算过程也可以迭代。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18391-C43C-C742-A8C4-5423C8D49C13}" type="slidenum">
              <a:rPr lang="en-CN" smtClean="0"/>
              <a:t>23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58562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数据密集型计算</a:t>
            </a:r>
            <a:r>
              <a:rPr lang="zh-CN" altLang="en-US" dirty="0"/>
              <a:t>，一个云原生的应用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streaming</a:t>
            </a:r>
          </a:p>
          <a:p>
            <a:endParaRPr lang="en-US" dirty="0"/>
          </a:p>
          <a:p>
            <a:r>
              <a:rPr lang="en-CN" dirty="0"/>
              <a:t>数据实时产生</a:t>
            </a:r>
            <a:r>
              <a:rPr lang="zh-CN" altLang="en-US" dirty="0"/>
              <a:t>，云服务中的程序就需要对数据流进行处理</a:t>
            </a:r>
            <a:endParaRPr lang="en-US" altLang="zh-CN" dirty="0"/>
          </a:p>
          <a:p>
            <a:endParaRPr lang="en-CN" dirty="0"/>
          </a:p>
          <a:p>
            <a:r>
              <a:rPr lang="en-CN" dirty="0"/>
              <a:t>考虑到实效性</a:t>
            </a:r>
            <a:r>
              <a:rPr lang="zh-CN" altLang="en-US" dirty="0"/>
              <a:t>，处理数据的顺序就很重要，获取数据的先后顺序，也需要在数据处理过程中被保持。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任何框架</a:t>
            </a:r>
            <a:r>
              <a:rPr lang="zh-CN" altLang="en-US" dirty="0"/>
              <a:t>，</a:t>
            </a:r>
            <a:r>
              <a:rPr lang="en-US" dirty="0" err="1"/>
              <a:t>都需要考虑</a:t>
            </a:r>
            <a:r>
              <a:rPr lang="zh-CN" altLang="en-US" dirty="0"/>
              <a:t>获取数据的设备和云服务之间的可变的延迟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IOT</a:t>
            </a:r>
            <a:r>
              <a:rPr lang="zh-CN" altLang="en-US" dirty="0"/>
              <a:t> 物联网中的应用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18391-C43C-C742-A8C4-5423C8D49C1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0741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拓展阅读</a:t>
            </a:r>
            <a:r>
              <a:rPr lang="zh-CN" altLang="en-US" dirty="0"/>
              <a:t>： </a:t>
            </a:r>
            <a:r>
              <a:rPr lang="en-US" altLang="zh-CN" dirty="0"/>
              <a:t>https://</a:t>
            </a:r>
            <a:r>
              <a:rPr lang="en-US" altLang="zh-CN" dirty="0" err="1"/>
              <a:t>aws.amazon.com</a:t>
            </a:r>
            <a:r>
              <a:rPr lang="en-US" altLang="zh-CN" dirty="0"/>
              <a:t>/</a:t>
            </a:r>
            <a:r>
              <a:rPr lang="en-US" altLang="zh-CN" dirty="0" err="1"/>
              <a:t>cn</a:t>
            </a:r>
            <a:r>
              <a:rPr lang="en-US" altLang="zh-CN" dirty="0"/>
              <a:t>/what-is/streaming-data/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7172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2005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30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735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通过Docker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里的方法创建</a:t>
            </a:r>
            <a:r>
              <a:rPr lang="en-US" altLang="zh-CN" dirty="0"/>
              <a:t>volume</a:t>
            </a:r>
            <a:r>
              <a:rPr lang="zh-CN" altLang="en-US" dirty="0"/>
              <a:t>，创建</a:t>
            </a:r>
            <a:r>
              <a:rPr lang="en-US" altLang="zh-CN" dirty="0"/>
              <a:t>container</a:t>
            </a:r>
          </a:p>
          <a:p>
            <a:endParaRPr lang="en-US" altLang="zh-CN" dirty="0"/>
          </a:p>
          <a:p>
            <a:r>
              <a:rPr lang="zh-CN" altLang="en-US" dirty="0"/>
              <a:t>创建</a:t>
            </a:r>
            <a:r>
              <a:rPr lang="en-US" altLang="zh-CN" dirty="0"/>
              <a:t>volume</a:t>
            </a:r>
            <a:r>
              <a:rPr lang="zh-CN" altLang="en-US" dirty="0"/>
              <a:t>之后，对其进行挂载，与系统进行关联。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创建容器的过程</a:t>
            </a:r>
            <a:r>
              <a:rPr lang="zh-CN" altLang="en-US" dirty="0"/>
              <a:t>， 直接通过</a:t>
            </a:r>
            <a:r>
              <a:rPr lang="en-US" altLang="zh-CN" dirty="0"/>
              <a:t>mounts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参数，就可以获取指定</a:t>
            </a:r>
            <a:r>
              <a:rPr lang="en-US" altLang="zh-CN" dirty="0"/>
              <a:t>volume</a:t>
            </a:r>
            <a:r>
              <a:rPr lang="zh-CN" altLang="en-US" dirty="0"/>
              <a:t>的权限。</a:t>
            </a:r>
            <a:endParaRPr lang="en-US" altLang="zh-CN" dirty="0"/>
          </a:p>
          <a:p>
            <a:r>
              <a:rPr lang="zh-CN" altLang="en-US" dirty="0"/>
              <a:t>参数 </a:t>
            </a:r>
            <a:r>
              <a:rPr lang="en-CN" dirty="0"/>
              <a:t>tty = teletypewriter </a:t>
            </a:r>
            <a:r>
              <a:rPr lang="zh-CN" altLang="en-US" dirty="0"/>
              <a:t>，就是</a:t>
            </a:r>
            <a:r>
              <a:rPr lang="en-US" b="1" i="0" dirty="0" err="1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命令行参数</a:t>
            </a:r>
            <a:r>
              <a:rPr lang="zh-CN" altLang="en-US" b="1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b="1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–t</a:t>
            </a:r>
            <a:r>
              <a:rPr lang="zh-CN" altLang="en-US" b="1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作用是分配一个虚拟的终端，在</a:t>
            </a:r>
            <a:r>
              <a:rPr 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docker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中启动</a:t>
            </a:r>
            <a:r>
              <a:rPr 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bash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就会有提示符。不过，</a:t>
            </a:r>
            <a:r>
              <a:rPr lang="en-US" altLang="zh-CN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总是一起出现的。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我们来看一下</a:t>
            </a:r>
            <a:r>
              <a:rPr lang="en-US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里的具体参数。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251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0511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www.cnblogs.com</a:t>
            </a:r>
            <a:r>
              <a:rPr lang="en-US" dirty="0"/>
              <a:t>/</a:t>
            </a:r>
            <a:r>
              <a:rPr lang="en-US" dirty="0" err="1"/>
              <a:t>cangqinglang</a:t>
            </a:r>
            <a:r>
              <a:rPr lang="en-US" dirty="0"/>
              <a:t>/p/12170828.html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2009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介绍三种不同的挂载方式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从右边的图我们可以看出不同挂载方式，数据存储的位置是不一样的。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这里我找了两篇</a:t>
            </a:r>
            <a:r>
              <a:rPr lang="en-US" altLang="zh-CN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blog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，大家可以课下自己阅读一下。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通过使用</a:t>
            </a:r>
            <a:r>
              <a:rPr lang="en-US" altLang="zh-CN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volume</a:t>
            </a:r>
            <a:r>
              <a:rPr lang="zh-CN" altLang="en-US" b="0" i="0" dirty="0">
                <a:solidFill>
                  <a:srgbClr val="4B4B4B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lang="en-US" altLang="zh-CN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卷比绑定挂载更容易备份或迁移。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可以使用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Docker CLI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命令或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Docker API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来管理卷。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卷可以在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Linux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和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Windows 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容器上工作。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卷可以更安全地在多个容器之间共享。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卷驱动程序允许您在远程主机或云提供商上存储卷、加密卷的内容或添加其他功能。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</a:rPr>
              <a:t>新卷的内容可以由容器预先填充。（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New volumes can have their content pre-populated by a container.）</a:t>
            </a:r>
          </a:p>
          <a:p>
            <a:endParaRPr lang="zh-CN" altLang="en-US" b="0" i="0" dirty="0">
              <a:solidFill>
                <a:srgbClr val="4B4B4B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10791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教授在演示过程中</a:t>
            </a:r>
            <a:r>
              <a:rPr lang="zh-CN" altLang="en-US" dirty="0"/>
              <a:t>，以大作业的背景为例。</a:t>
            </a:r>
            <a:endParaRPr lang="en-US" altLang="zh-CN" dirty="0"/>
          </a:p>
          <a:p>
            <a:endParaRPr lang="en-US" dirty="0"/>
          </a:p>
          <a:p>
            <a:r>
              <a:rPr lang="en-CN" dirty="0"/>
              <a:t>这页PPT</a:t>
            </a:r>
            <a:r>
              <a:rPr lang="zh-CN" altLang="en-US" dirty="0"/>
              <a:t>，</a:t>
            </a:r>
            <a:r>
              <a:rPr lang="en-US" dirty="0" err="1"/>
              <a:t>继续介绍如何设计cluster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r>
              <a:rPr lang="zh-CN" altLang="en-US" dirty="0"/>
              <a:t>的功能实现。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la</a:t>
            </a:r>
            <a:r>
              <a:rPr lang="en-CN" dirty="0"/>
              <a:t>unch 3 containers的时候</a:t>
            </a:r>
            <a:r>
              <a:rPr lang="zh-CN" altLang="en-US" dirty="0"/>
              <a:t>，采用基于</a:t>
            </a:r>
            <a:r>
              <a:rPr lang="en-US" altLang="zh-CN" dirty="0"/>
              <a:t>mounting</a:t>
            </a:r>
            <a:r>
              <a:rPr lang="zh-CN" altLang="en-US" dirty="0"/>
              <a:t>的</a:t>
            </a:r>
            <a:r>
              <a:rPr lang="en-US" altLang="zh-CN" dirty="0"/>
              <a:t>volume</a:t>
            </a:r>
            <a:r>
              <a:rPr lang="zh-CN" altLang="en-US" dirty="0"/>
              <a:t>。</a:t>
            </a:r>
            <a:endParaRPr lang="en-CN" dirty="0"/>
          </a:p>
          <a:p>
            <a:endParaRPr lang="en-US" dirty="0"/>
          </a:p>
          <a:p>
            <a:r>
              <a:rPr lang="en-CN" dirty="0"/>
              <a:t>这样每个container都会包含挂载volume里的数据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en-CN" dirty="0"/>
              <a:t> data(array) and program(.py)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206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在c</a:t>
            </a:r>
            <a:r>
              <a:rPr lang="en-CN" dirty="0"/>
              <a:t>m脚本里</a:t>
            </a:r>
            <a:r>
              <a:rPr lang="zh-CN" altLang="en-US" dirty="0"/>
              <a:t>，</a:t>
            </a:r>
            <a:r>
              <a:rPr lang="en-CN" dirty="0"/>
              <a:t>使用for</a:t>
            </a:r>
            <a:r>
              <a:rPr lang="zh-CN" altLang="en-US" dirty="0"/>
              <a:t> 循环，给不同的</a:t>
            </a:r>
            <a:r>
              <a:rPr lang="en-US" altLang="zh-CN" dirty="0"/>
              <a:t>hostname</a:t>
            </a:r>
            <a:r>
              <a:rPr lang="zh-CN" altLang="en-US" dirty="0"/>
              <a:t>分配任务。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842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container</a:t>
            </a:r>
            <a:r>
              <a:rPr lang="zh-CN" altLang="en-US" dirty="0"/>
              <a:t>内的脚本如何获取</a:t>
            </a:r>
            <a:r>
              <a:rPr lang="en-US" altLang="zh-CN" dirty="0"/>
              <a:t>hostname</a:t>
            </a:r>
            <a:r>
              <a:rPr lang="zh-CN" altLang="en-US" dirty="0"/>
              <a:t>？教授展示了</a:t>
            </a:r>
            <a:r>
              <a:rPr lang="en-US" altLang="zh-CN" dirty="0" err="1"/>
              <a:t>containe</a:t>
            </a:r>
            <a:r>
              <a:rPr lang="zh-CN" altLang="en-US" dirty="0"/>
              <a:t>中要执行的</a:t>
            </a:r>
            <a:r>
              <a:rPr lang="en-US" altLang="zh-CN" dirty="0"/>
              <a:t>python</a:t>
            </a:r>
            <a:r>
              <a:rPr lang="zh-CN" altLang="en-US" dirty="0"/>
              <a:t>代码。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3A6A5-E00F-CB4C-A801-9A655EE8998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525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8F98-9288-FF4C-722D-178D7D738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C63FD-E965-A100-D56F-E8CD5316C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6CEB0-B66F-BC47-E1FF-B2FDA348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B4ABF-63E5-86A0-A752-55859ABE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D25AD-4C14-793D-56AE-B8846B6B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8245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3511-4BC5-40A3-6632-2EB32634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9D6F5-F59A-43F7-665E-50714ED23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0B684-5457-2E3A-2132-100B3752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ADBAE-0876-C71A-F1F7-8F0F3232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31A22-95E2-92F3-140E-1FFBA79B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355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EB0F26-0F15-3B8B-2724-19AC8D3C4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BEAB7-9416-64AD-36E8-86A3F2DAD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D07AF-E893-FB12-BE28-FAB68A0D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0D488-FD98-CCBF-D62A-4D8C87A4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25183-520B-8D37-E903-BF569691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43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9E10-9237-2314-C06C-69071263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9BD0-4005-1EDB-699E-0C91E9E68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4B48A-0F5F-CE52-B694-0E7A5EFD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70D3A-203E-24EF-4DEF-9B9943EEC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050FF-9C5A-3929-8147-2981AFAC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3840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01C8-8DDD-0E8E-CED2-FF83E071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C9CD7-A242-DC93-CD51-07F6A1B4B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9AB1A-D619-B195-46DD-FC1CAB5D3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329B-706D-7CB3-A48E-712723F9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B972-C74F-6758-1B6F-5C47BB6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1511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97A4-DCD9-DFDB-3602-7A8FCF44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CEE9B-A3B2-D0FA-80A5-5A5E08D38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99CA7-5AB4-6D44-B80A-0A60E30BF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6DAA2-3A3C-AD32-ABBB-DEEDFC00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DA020-6DE6-AA79-2EE3-56D292D0B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3CA9A-926C-74C1-31A8-D51B1BF3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2461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B5C-490E-1B68-B335-DF9BA467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D34D6-612B-442A-65E8-107CB4AAD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483D7-49C8-C9F3-4662-BB2EDC063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11466-3090-B143-6181-3ADE8E855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61FFB-B2A3-026E-DDA7-E7CA6E194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5BE67-E0E9-2741-1A8D-9E92573E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902DF-D4DD-DA12-51FD-4606E7B3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5CDF3-5C97-1844-3AC1-765ED6AF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33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0D7C-7213-74B7-43B8-A96E9ACF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B1083-DA71-1EB0-D3B2-8DD19438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329A0-8594-F1D2-F84B-36070580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0DDB9-0B96-2075-3A1C-54566266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016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936F2-2A4E-6DD0-8EE6-BEEC88450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C3B11-801E-6328-D81E-E9681D2F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7685B-BC5E-BB3F-AB6F-2633EE11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6552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4B28-9566-EEF6-3747-04DB2DBB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E6F6-4E20-324F-B44F-B1C9D9958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8D38A-0D40-B8F5-E026-3FDAE9405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6FBA5-F37F-84D3-EB86-0F0482DC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D463A-7DB6-D47F-0A2F-5645DB7A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64817-D93E-E168-09DC-0FC6D94B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836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2A75-09B1-57D9-75C4-A874AC44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418D2-C97A-D355-CEEA-62236C114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1958D-A3C1-EB00-151C-3C8EAF87B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42A70-8267-0010-3CBE-BA49E5B3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F5D61-326A-44E4-03F0-877E34E4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E9E6B-D909-A479-8A85-0B98780C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1492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04C982-03D7-0988-72CC-F7CF3081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61B4F-3D1F-BC46-0EC7-A4E190391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5ABF3-967F-F1F0-0C48-EAEEB9376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11002-0AB9-1C42-BA13-48C7BFFBE4CD}" type="datetimeFigureOut">
              <a:rPr lang="en-CN" smtClean="0"/>
              <a:t>2023/2/8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B74BF-E4D7-1B0A-66AE-9DF735A6B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F2DCC-8FEE-AEE4-2EA6-2C22EDF27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9564-F906-7540-8EE2-C906C31A953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6021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ubernetes.io/zh-cn/docs/concepts/overview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cn/what-is/streaming-data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py.readthedocs.io/en/stable/volume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-py.readthedocs.io/en/stable/volum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you.github.io/2017/09/17/Docker%E6%95%B0%E6%8D%AE%E7%AE%A1%E7%90%86-Volume%EF%BC%8C-bind-mount%E5%92%8Ctmpfs-moun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ittranslator.cn/backend/docker/2020/07/04/docker-storage-volum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AA02-5876-D5E1-8E82-40F15248A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69B0D-8D0A-EBA4-33BF-7DAAE2C29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TA – 5</a:t>
            </a:r>
          </a:p>
        </p:txBody>
      </p:sp>
    </p:spTree>
    <p:extLst>
      <p:ext uri="{BB962C8B-B14F-4D97-AF65-F5344CB8AC3E}">
        <p14:creationId xmlns:p14="http://schemas.microsoft.com/office/powerpoint/2010/main" val="183934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F93E0-E326-B81D-A162-72AD55B80C04}"/>
              </a:ext>
            </a:extLst>
          </p:cNvPr>
          <p:cNvSpPr txBox="1"/>
          <p:nvPr/>
        </p:nvSpPr>
        <p:spPr>
          <a:xfrm>
            <a:off x="1323053" y="1870867"/>
            <a:ext cx="954589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在处理</a:t>
            </a:r>
            <a:r>
              <a:rPr lang="en-US" dirty="0"/>
              <a:t> Big Array</a:t>
            </a:r>
            <a:r>
              <a:rPr lang="zh-CN" altLang="en-US" dirty="0"/>
              <a:t>，进行分配的时候，需要根据</a:t>
            </a:r>
            <a:r>
              <a:rPr lang="en-US" altLang="zh-CN" dirty="0"/>
              <a:t>hostname</a:t>
            </a:r>
            <a:r>
              <a:rPr lang="zh-CN" altLang="en-US" dirty="0"/>
              <a:t>来进行区分。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那么，</a:t>
            </a:r>
            <a:r>
              <a:rPr lang="en-US" altLang="zh-CN" dirty="0"/>
              <a:t>container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和</a:t>
            </a:r>
            <a:r>
              <a:rPr lang="en-US" altLang="zh-CN" dirty="0"/>
              <a:t>hostname</a:t>
            </a:r>
            <a:r>
              <a:rPr lang="zh-CN" altLang="en-US" dirty="0"/>
              <a:t>之间的关系是什么呢？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容器在创建之后不能通过修改</a:t>
            </a:r>
            <a:r>
              <a:rPr lang="en-US" dirty="0"/>
              <a:t>hosts</a:t>
            </a:r>
            <a:r>
              <a:rPr lang="zh-CN" altLang="en-US" dirty="0"/>
              <a:t>文件改变</a:t>
            </a:r>
            <a:r>
              <a:rPr lang="en-US" dirty="0" err="1"/>
              <a:t>hostname，hostname</a:t>
            </a:r>
            <a:r>
              <a:rPr lang="zh-CN" altLang="en-US" dirty="0"/>
              <a:t>命令也不可用，需要重新创建容器，在创建容器时（使用</a:t>
            </a:r>
            <a:r>
              <a:rPr lang="en-US" dirty="0"/>
              <a:t>docker run</a:t>
            </a:r>
            <a:r>
              <a:rPr lang="zh-CN" altLang="en-US" dirty="0"/>
              <a:t>命令），使用</a:t>
            </a:r>
            <a:r>
              <a:rPr lang="en-US" altLang="zh-CN" dirty="0"/>
              <a:t>-</a:t>
            </a:r>
            <a:r>
              <a:rPr lang="en-US" dirty="0"/>
              <a:t>h</a:t>
            </a:r>
            <a:r>
              <a:rPr lang="zh-CN" altLang="en-US" dirty="0"/>
              <a:t>参数来表明</a:t>
            </a:r>
            <a:r>
              <a:rPr lang="en-US" dirty="0"/>
              <a:t>hostname。</a:t>
            </a:r>
            <a:br>
              <a:rPr lang="en-US" dirty="0"/>
            </a:br>
            <a:endParaRPr lang="en-US" dirty="0"/>
          </a:p>
          <a:p>
            <a:r>
              <a:rPr lang="zh-CN" altLang="en-US" dirty="0"/>
              <a:t>如通过命令行创建</a:t>
            </a:r>
            <a:r>
              <a:rPr lang="en-US" dirty="0"/>
              <a:t>slave</a:t>
            </a:r>
            <a:r>
              <a:rPr lang="zh-CN" altLang="en-US" dirty="0"/>
              <a:t>节点容器时，</a:t>
            </a:r>
            <a:r>
              <a:rPr lang="en-US" dirty="0"/>
              <a:t>docker run </a:t>
            </a:r>
            <a:r>
              <a:rPr lang="en-US" dirty="0">
                <a:solidFill>
                  <a:srgbClr val="FF0000"/>
                </a:solidFill>
              </a:rPr>
              <a:t>-h slave </a:t>
            </a:r>
            <a:r>
              <a:rPr lang="en-US" dirty="0"/>
              <a:t>-it --name slave ubuntu /bin/bash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 err="1"/>
              <a:t>通过Docker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的方法：</a:t>
            </a:r>
            <a:endParaRPr lang="en-US" altLang="zh-CN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client.containers.create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("alpine",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tty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=True, mounts=[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hostname="1")</a:t>
            </a:r>
          </a:p>
          <a:p>
            <a:endParaRPr lang="en-US" dirty="0"/>
          </a:p>
          <a:p>
            <a:r>
              <a:rPr lang="en-US" dirty="0"/>
              <a:t>docker start</a:t>
            </a:r>
            <a:r>
              <a:rPr lang="zh-CN" altLang="en-US" dirty="0"/>
              <a:t>命令没有</a:t>
            </a:r>
            <a:r>
              <a:rPr lang="en-US" altLang="zh-CN" dirty="0"/>
              <a:t>-</a:t>
            </a:r>
            <a:r>
              <a:rPr lang="en-US" dirty="0"/>
              <a:t>h/-hostname</a:t>
            </a:r>
            <a:r>
              <a:rPr lang="zh-CN" altLang="en-US" dirty="0"/>
              <a:t>参数，因此不能修改正在运行的容器的</a:t>
            </a:r>
            <a:r>
              <a:rPr lang="en-US" dirty="0"/>
              <a:t>hostname。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99400-A9CB-472C-C4A6-C46505182FD7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297615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AF93E0-E326-B81D-A162-72AD55B80C04}"/>
              </a:ext>
            </a:extLst>
          </p:cNvPr>
          <p:cNvSpPr txBox="1"/>
          <p:nvPr/>
        </p:nvSpPr>
        <p:spPr>
          <a:xfrm>
            <a:off x="1323053" y="1929861"/>
            <a:ext cx="95458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在python里获取 </a:t>
            </a:r>
            <a:r>
              <a:rPr lang="en-US" dirty="0"/>
              <a:t>h</a:t>
            </a:r>
            <a:r>
              <a:rPr lang="en-CN" dirty="0"/>
              <a:t>ostname的方法</a:t>
            </a:r>
            <a:r>
              <a:rPr lang="zh-CN" altLang="en-US" dirty="0"/>
              <a:t>：</a:t>
            </a:r>
            <a:endParaRPr lang="en-CN" dirty="0"/>
          </a:p>
          <a:p>
            <a:endParaRPr lang="en-CN" dirty="0"/>
          </a:p>
          <a:p>
            <a:r>
              <a:rPr lang="en-CN" dirty="0"/>
              <a:t>Method 1:</a:t>
            </a:r>
          </a:p>
          <a:p>
            <a:r>
              <a:rPr lang="en-US" dirty="0">
                <a:effectLst/>
                <a:latin typeface="inherit"/>
              </a:rPr>
              <a:t>import</a:t>
            </a:r>
            <a:r>
              <a:rPr lang="en-US" dirty="0"/>
              <a:t> platform </a:t>
            </a:r>
            <a:r>
              <a:rPr lang="en-US" dirty="0" err="1"/>
              <a:t>platform.node</a:t>
            </a:r>
            <a:r>
              <a:rPr lang="en-US" dirty="0"/>
              <a:t>() </a:t>
            </a:r>
          </a:p>
          <a:p>
            <a:r>
              <a:rPr lang="en-US" dirty="0" err="1"/>
              <a:t>platform.node</a:t>
            </a:r>
            <a:r>
              <a:rPr lang="en-US" dirty="0"/>
              <a:t>()</a:t>
            </a:r>
          </a:p>
          <a:p>
            <a:endParaRPr lang="en-US" dirty="0">
              <a:effectLst/>
              <a:latin typeface="inherit"/>
            </a:endParaRPr>
          </a:p>
          <a:p>
            <a:r>
              <a:rPr lang="en-US" dirty="0">
                <a:latin typeface="inherit"/>
              </a:rPr>
              <a:t>Method 2:</a:t>
            </a:r>
            <a:endParaRPr lang="en-US" dirty="0">
              <a:effectLst/>
              <a:latin typeface="inherit"/>
            </a:endParaRPr>
          </a:p>
          <a:p>
            <a:r>
              <a:rPr lang="en-US" dirty="0">
                <a:effectLst/>
                <a:latin typeface="inherit"/>
              </a:rPr>
              <a:t>import</a:t>
            </a:r>
            <a:r>
              <a:rPr lang="en-US" dirty="0"/>
              <a:t> socket </a:t>
            </a:r>
            <a:r>
              <a:rPr lang="en-US" dirty="0" err="1"/>
              <a:t>socket.gethostname</a:t>
            </a:r>
            <a:r>
              <a:rPr lang="en-US" dirty="0"/>
              <a:t>()</a:t>
            </a:r>
          </a:p>
          <a:p>
            <a:r>
              <a:rPr lang="en-US" dirty="0" err="1"/>
              <a:t>socket.gethostname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A726A-4B60-4B6B-6081-43882574EBCA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304013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A5E31-D142-6DB8-2C8B-75386D47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49" y="1621230"/>
            <a:ext cx="10403857" cy="3859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6B008-8F7D-3655-253C-C9896D520673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Data Processing Script</a:t>
            </a:r>
          </a:p>
        </p:txBody>
      </p:sp>
    </p:spTree>
    <p:extLst>
      <p:ext uri="{BB962C8B-B14F-4D97-AF65-F5344CB8AC3E}">
        <p14:creationId xmlns:p14="http://schemas.microsoft.com/office/powerpoint/2010/main" val="69309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8EE214-A44C-6C3C-D83A-CEEFF2BD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67" y="1914012"/>
            <a:ext cx="9864666" cy="411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B1B9F-BE69-7660-CB99-07A248F4FA40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168119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F3BEB5-54EF-F6AB-854F-1B16A8D1D116}"/>
              </a:ext>
            </a:extLst>
          </p:cNvPr>
          <p:cNvSpPr txBox="1"/>
          <p:nvPr/>
        </p:nvSpPr>
        <p:spPr>
          <a:xfrm>
            <a:off x="800100" y="577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Reading: </a:t>
            </a:r>
            <a:r>
              <a:rPr lang="en-US" dirty="0"/>
              <a:t>Kubernetes(K8s)</a:t>
            </a:r>
            <a:r>
              <a:rPr lang="zh-CN" altLang="en-US" dirty="0"/>
              <a:t> </a:t>
            </a:r>
            <a:r>
              <a:rPr lang="en-US" altLang="zh-CN" dirty="0"/>
              <a:t>developed by Google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AE29C-2569-8319-EE1D-A8BB3B02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77" y="1379794"/>
            <a:ext cx="7188200" cy="238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D7F93-EA39-6992-9975-71ED1C1D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74" y="3899621"/>
            <a:ext cx="5435600" cy="238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8B7D6-62A4-6FBA-8C26-154F52DB29D6}"/>
              </a:ext>
            </a:extLst>
          </p:cNvPr>
          <p:cNvSpPr txBox="1"/>
          <p:nvPr/>
        </p:nvSpPr>
        <p:spPr>
          <a:xfrm>
            <a:off x="982816" y="6287221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5"/>
              </a:rPr>
              <a:t>https://kubernetes.io/zh-cn/docs/concepts/overview/</a:t>
            </a:r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8375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00736-6243-991C-9601-5FE61ECD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54" y="1376511"/>
            <a:ext cx="7776777" cy="5223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9AAD4-B6F7-CF14-0129-7E8D93A9CA22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Fault</a:t>
            </a:r>
            <a:r>
              <a:rPr lang="zh-CN" altLang="en-US" sz="3200" dirty="0"/>
              <a:t> </a:t>
            </a:r>
            <a:r>
              <a:rPr lang="en-US" altLang="zh-CN" sz="3200" dirty="0"/>
              <a:t>Tolerance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155357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E11612-2886-0D25-3BC1-CCDBBBE4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857250"/>
            <a:ext cx="7772400" cy="4719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6A7CA-0120-F8CF-18C5-9A91A1D83441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Fault</a:t>
            </a:r>
            <a:r>
              <a:rPr lang="zh-CN" altLang="en-US" sz="3200" dirty="0"/>
              <a:t> </a:t>
            </a:r>
            <a:r>
              <a:rPr lang="en-US" altLang="zh-CN" sz="3200" dirty="0"/>
              <a:t>Tolerance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90420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E9C122-FFF5-FCA0-FBBB-B0038951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640" y="1696064"/>
            <a:ext cx="8498720" cy="4297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8B910-3ED2-8732-F2F1-065EF8D9E2D2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Fault</a:t>
            </a:r>
            <a:r>
              <a:rPr lang="zh-CN" altLang="en-US" sz="3200" dirty="0"/>
              <a:t> </a:t>
            </a:r>
            <a:r>
              <a:rPr lang="en-US" altLang="zh-CN" sz="3200" dirty="0"/>
              <a:t>Tolerance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79765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1B5AED-F19C-FBD9-8CCE-CF4B8ED100BA}"/>
              </a:ext>
            </a:extLst>
          </p:cNvPr>
          <p:cNvSpPr txBox="1"/>
          <p:nvPr/>
        </p:nvSpPr>
        <p:spPr>
          <a:xfrm>
            <a:off x="1227189" y="1843358"/>
            <a:ext cx="10096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结论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CN" dirty="0"/>
          </a:p>
          <a:p>
            <a:r>
              <a:rPr lang="en-CN" dirty="0"/>
              <a:t>结合两种容错机制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对于运行关键任务的</a:t>
            </a:r>
            <a:r>
              <a:rPr lang="en-US" altLang="zh-CN" dirty="0"/>
              <a:t>container</a:t>
            </a:r>
            <a:r>
              <a:rPr lang="zh-CN" altLang="en-US" dirty="0"/>
              <a:t>，给他添加副本</a:t>
            </a:r>
            <a:r>
              <a:rPr lang="en-US" altLang="zh-CN" dirty="0"/>
              <a:t>; </a:t>
            </a:r>
            <a:r>
              <a:rPr lang="zh-CN" altLang="en-US" dirty="0"/>
              <a:t>非关键任务的</a:t>
            </a:r>
            <a:r>
              <a:rPr lang="en-US" altLang="zh-CN" dirty="0"/>
              <a:t>container</a:t>
            </a:r>
            <a:r>
              <a:rPr lang="zh-CN" altLang="en-US" dirty="0"/>
              <a:t>，就算是服务挂了也不影响大局的</a:t>
            </a:r>
            <a:r>
              <a:rPr lang="en-US" altLang="zh-CN" dirty="0"/>
              <a:t>container</a:t>
            </a:r>
            <a:r>
              <a:rPr lang="zh-CN" altLang="en-US" dirty="0"/>
              <a:t>，就可以等</a:t>
            </a:r>
            <a:r>
              <a:rPr lang="en-US" altLang="zh-CN" dirty="0"/>
              <a:t>container</a:t>
            </a:r>
            <a:r>
              <a:rPr lang="zh-CN" altLang="en-US" dirty="0"/>
              <a:t>自行恢复。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23958-46B7-377B-CFBF-4A69AD06CDB5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Fault</a:t>
            </a:r>
            <a:r>
              <a:rPr lang="zh-CN" altLang="en-US" sz="3200" dirty="0"/>
              <a:t> </a:t>
            </a:r>
            <a:r>
              <a:rPr lang="en-US" altLang="zh-CN" sz="3200" dirty="0"/>
              <a:t>Tolerance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67623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FC0B9-3E1D-3FAE-1386-C0FA9548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11" y="1618431"/>
            <a:ext cx="7772400" cy="3930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422368-E4A0-EA66-5581-47727268F948}"/>
              </a:ext>
            </a:extLst>
          </p:cNvPr>
          <p:cNvSpPr txBox="1"/>
          <p:nvPr/>
        </p:nvSpPr>
        <p:spPr>
          <a:xfrm>
            <a:off x="873252" y="589560"/>
            <a:ext cx="6099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Fault</a:t>
            </a:r>
            <a:r>
              <a:rPr lang="zh-CN" altLang="en-US" sz="3200" dirty="0"/>
              <a:t> </a:t>
            </a:r>
            <a:r>
              <a:rPr lang="en-US" altLang="zh-CN" sz="3200" dirty="0"/>
              <a:t>Tolerance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Cloud</a:t>
            </a:r>
            <a:r>
              <a:rPr lang="zh-CN" altLang="en-US" sz="3200" dirty="0"/>
              <a:t> </a:t>
            </a:r>
            <a:r>
              <a:rPr lang="en-US" altLang="zh-CN" sz="3200" dirty="0"/>
              <a:t>Computing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417093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A0EA-DC07-0D24-04E7-18289C07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/>
              <a:t>Catalog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860E6-413B-3247-8AA1-8FAD5755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 </a:t>
            </a:r>
            <a:r>
              <a:rPr lang="en-US" altLang="zh-CN" dirty="0"/>
              <a:t>Volume</a:t>
            </a:r>
          </a:p>
          <a:p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r>
              <a:rPr lang="en-CN" sz="2800" dirty="0"/>
              <a:t>Fault</a:t>
            </a:r>
            <a:r>
              <a:rPr lang="zh-CN" altLang="en-US" sz="2800" dirty="0"/>
              <a:t> </a:t>
            </a:r>
            <a:r>
              <a:rPr lang="en-US" altLang="zh-CN" sz="2800" dirty="0"/>
              <a:t>Tolerance</a:t>
            </a:r>
            <a:endParaRPr lang="en-US" dirty="0"/>
          </a:p>
          <a:p>
            <a:r>
              <a:rPr lang="en-CN" sz="2800" dirty="0"/>
              <a:t>Stream</a:t>
            </a:r>
            <a:r>
              <a:rPr lang="en-US" sz="2800" dirty="0" err="1"/>
              <a:t>ing</a:t>
            </a:r>
            <a:r>
              <a:rPr lang="en-US" sz="2800" dirty="0"/>
              <a:t> </a:t>
            </a:r>
            <a:r>
              <a:rPr lang="en-CN" sz="2800" dirty="0"/>
              <a:t>Data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0285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35368C-EF0E-9CCA-C819-464F9AE9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93" y="1450713"/>
            <a:ext cx="6877869" cy="4817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48240-DBEB-C4A3-6791-EA6B6E9E26CB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Data Processing </a:t>
            </a:r>
          </a:p>
        </p:txBody>
      </p:sp>
    </p:spTree>
    <p:extLst>
      <p:ext uri="{BB962C8B-B14F-4D97-AF65-F5344CB8AC3E}">
        <p14:creationId xmlns:p14="http://schemas.microsoft.com/office/powerpoint/2010/main" val="275592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5863A-63B9-0D60-F01A-49AA0F65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172" y="1488931"/>
            <a:ext cx="7772400" cy="38801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6251B-1AC5-1C1E-C644-62CACC178D44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Data Processing </a:t>
            </a:r>
          </a:p>
        </p:txBody>
      </p:sp>
    </p:spTree>
    <p:extLst>
      <p:ext uri="{BB962C8B-B14F-4D97-AF65-F5344CB8AC3E}">
        <p14:creationId xmlns:p14="http://schemas.microsoft.com/office/powerpoint/2010/main" val="301327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E2BE1-AEBA-1A3E-DA65-320F5D48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0" y="2166333"/>
            <a:ext cx="7772400" cy="350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C431A2-119C-6A22-48E9-769F3E8B173B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Data Processing </a:t>
            </a:r>
          </a:p>
        </p:txBody>
      </p:sp>
    </p:spTree>
    <p:extLst>
      <p:ext uri="{BB962C8B-B14F-4D97-AF65-F5344CB8AC3E}">
        <p14:creationId xmlns:p14="http://schemas.microsoft.com/office/powerpoint/2010/main" val="422463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7091C-42B5-18C4-063A-C181044D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8" y="775252"/>
            <a:ext cx="10286448" cy="53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F5E2E8-0313-664E-A3ED-BCAE0CC0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6" y="649357"/>
            <a:ext cx="10610468" cy="55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2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7AE65-F4DD-6736-5315-3FE9E4CFB5D2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Data Processing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6DDD-2EB6-3750-C78A-7FB9EA90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1" y="1514373"/>
            <a:ext cx="9775974" cy="3234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0B10F-C89F-B2D1-A364-3A2DA67CE0DC}"/>
              </a:ext>
            </a:extLst>
          </p:cNvPr>
          <p:cNvSpPr txBox="1"/>
          <p:nvPr/>
        </p:nvSpPr>
        <p:spPr>
          <a:xfrm>
            <a:off x="873251" y="5343627"/>
            <a:ext cx="8314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拓展阅读</a:t>
            </a:r>
            <a:r>
              <a:rPr lang="zh-CN" altLang="en-US" dirty="0"/>
              <a:t>： </a:t>
            </a:r>
            <a:r>
              <a:rPr lang="en-US" altLang="zh-CN" dirty="0">
                <a:hlinkClick r:id="rId4"/>
              </a:rPr>
              <a:t>https://aws.amazon.com/cn/what-is/streaming-data/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3774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BF90D-230B-0A51-5572-1A0F8DEB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53" y="2240526"/>
            <a:ext cx="9973216" cy="1741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74DA75-6A81-DDB5-1345-24718CEAC508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Stream</a:t>
            </a:r>
            <a:r>
              <a:rPr lang="en-US" sz="3200" dirty="0" err="1"/>
              <a:t>ing</a:t>
            </a:r>
            <a:r>
              <a:rPr lang="en-US" sz="3200" dirty="0"/>
              <a:t> </a:t>
            </a:r>
            <a:r>
              <a:rPr lang="en-CN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70572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53D21-866C-FDA4-5F61-41E6C841F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15" y="1253613"/>
            <a:ext cx="7772400" cy="529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8C5E4-2CD6-6E82-0B0A-4512042BA944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Stream</a:t>
            </a:r>
            <a:r>
              <a:rPr lang="en-US" sz="3200" dirty="0" err="1"/>
              <a:t>ing</a:t>
            </a:r>
            <a:r>
              <a:rPr lang="en-US" sz="3200" dirty="0"/>
              <a:t> </a:t>
            </a:r>
            <a:r>
              <a:rPr lang="en-CN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26975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EB6D6C-291D-E0E0-A412-64C533BB7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524" y="2093451"/>
            <a:ext cx="9623528" cy="3943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40B8C-6274-77E0-58A6-23A7BBC89B51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Stream</a:t>
            </a:r>
            <a:r>
              <a:rPr lang="en-US" sz="3200" dirty="0" err="1"/>
              <a:t>ing</a:t>
            </a:r>
            <a:r>
              <a:rPr lang="en-US" sz="3200" dirty="0"/>
              <a:t> </a:t>
            </a:r>
            <a:r>
              <a:rPr lang="en-CN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227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71E26-4295-7F0C-B469-AE6BFA758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509" y="0"/>
            <a:ext cx="77394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E53BB-BF66-3543-4D53-9B7FA3E870BE}"/>
              </a:ext>
            </a:extLst>
          </p:cNvPr>
          <p:cNvSpPr txBox="1"/>
          <p:nvPr/>
        </p:nvSpPr>
        <p:spPr>
          <a:xfrm>
            <a:off x="873251" y="589560"/>
            <a:ext cx="80642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</a:t>
            </a:r>
          </a:p>
          <a:p>
            <a:r>
              <a:rPr lang="en-CN" sz="3200" dirty="0"/>
              <a:t>Stream</a:t>
            </a:r>
            <a:r>
              <a:rPr lang="en-US" sz="3200" dirty="0" err="1"/>
              <a:t>ing</a:t>
            </a:r>
            <a:r>
              <a:rPr lang="en-US" sz="3200" dirty="0"/>
              <a:t> </a:t>
            </a:r>
            <a:r>
              <a:rPr lang="en-CN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9527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6CD20-0B3B-23D5-7119-40151136C063}"/>
              </a:ext>
            </a:extLst>
          </p:cNvPr>
          <p:cNvSpPr txBox="1"/>
          <p:nvPr/>
        </p:nvSpPr>
        <p:spPr>
          <a:xfrm>
            <a:off x="1248507" y="2177788"/>
            <a:ext cx="107969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(base) aqzhao@08f8bc72421d ~ % python3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 3.8.3 (default, Jul  2 2020, 11:26:31)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[Clang 10.0.0 ] :: Anaconda, Inc. on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darwin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Type "help", "copyright", "credits" or "license" for more information.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import docker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client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docker.from_env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client.volumes.create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("test-vol-1")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&lt;Volume: test-vol-1&gt;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docker.types.Mount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home","my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-store")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cl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client.containers.create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("alpine",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tty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=True, mounts=[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hostname="1")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cl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&lt;Container: 5e89b30675ac&gt;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&gt;&gt;&gt;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cl.start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F6B5F-881B-BF8E-9C87-617626E85BF4}"/>
              </a:ext>
            </a:extLst>
          </p:cNvPr>
          <p:cNvSpPr txBox="1"/>
          <p:nvPr/>
        </p:nvSpPr>
        <p:spPr>
          <a:xfrm>
            <a:off x="873251" y="5945274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https://docker-py.readthedocs.io/en/stable/volumes.html#</a:t>
            </a:r>
            <a:endParaRPr lang="en-CN" dirty="0"/>
          </a:p>
          <a:p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1B4A5-D135-7F30-E18D-18FD5A8CD132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Docker Volume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CD7C-8E39-B4EA-E918-43B2F33985B7}"/>
              </a:ext>
            </a:extLst>
          </p:cNvPr>
          <p:cNvSpPr txBox="1"/>
          <p:nvPr/>
        </p:nvSpPr>
        <p:spPr>
          <a:xfrm>
            <a:off x="873251" y="1640548"/>
            <a:ext cx="851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通过Docker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里的方法创建</a:t>
            </a:r>
            <a:r>
              <a:rPr lang="en-US" altLang="zh-CN" dirty="0"/>
              <a:t>volume</a:t>
            </a:r>
            <a:r>
              <a:rPr lang="zh-CN" altLang="en-US" dirty="0"/>
              <a:t>，创建</a:t>
            </a:r>
            <a:r>
              <a:rPr lang="en-US" altLang="zh-CN" dirty="0"/>
              <a:t>container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0072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55DA1-DD6A-9867-A1BF-161FD70C4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30" y="1733039"/>
            <a:ext cx="10222783" cy="4461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8F421-2B26-14B7-8EEB-B75F1EF929E8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Stream</a:t>
            </a:r>
            <a:r>
              <a:rPr lang="en-US" sz="3200" dirty="0" err="1"/>
              <a:t>ing</a:t>
            </a:r>
            <a:r>
              <a:rPr lang="en-US" sz="3200" dirty="0"/>
              <a:t> </a:t>
            </a:r>
            <a:r>
              <a:rPr lang="en-CN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5504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5A3EB3-0D04-F8C3-5560-4C7ED760E86B}"/>
              </a:ext>
            </a:extLst>
          </p:cNvPr>
          <p:cNvSpPr txBox="1"/>
          <p:nvPr/>
        </p:nvSpPr>
        <p:spPr>
          <a:xfrm>
            <a:off x="1002323" y="2453330"/>
            <a:ext cx="1104313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(base) aqzhao@08f8bc72421d ~ % docker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ps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CONTAINER ID   IMAGE     COMMAND     CREATED              STATUS         PORTS     NAMES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5e89b30675ac   alpine    "/bin/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   About a minute ago   Up 6 seconds           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vibrant_hamilton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(base) aqzhao@08f8bc72421d ~ % docker exec -it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vibrant_hamilton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 # ls</a:t>
            </a:r>
          </a:p>
          <a:p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bin    dev  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etc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    home   lib    media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mnt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    opt    proc   root   run  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sbin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srv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    sys  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tmp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1400" dirty="0" err="1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usr</a:t>
            </a:r>
            <a:r>
              <a:rPr lang="en-US" sz="1400" dirty="0">
                <a:solidFill>
                  <a:schemeClr val="accent1"/>
                </a:solidFill>
                <a:effectLst/>
                <a:latin typeface="Menlo" panose="020B0609030804020204" pitchFamily="49" charset="0"/>
              </a:rPr>
              <a:t>    var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 # cd home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/home # ls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1.txt 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t.py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F6B5F-881B-BF8E-9C87-617626E85BF4}"/>
              </a:ext>
            </a:extLst>
          </p:cNvPr>
          <p:cNvSpPr txBox="1"/>
          <p:nvPr/>
        </p:nvSpPr>
        <p:spPr>
          <a:xfrm>
            <a:off x="1002323" y="6184817"/>
            <a:ext cx="610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hlinkClick r:id="rId3"/>
              </a:rPr>
              <a:t>https://docker-py.readthedocs.io/en/stable/volumes.html#</a:t>
            </a:r>
            <a:endParaRPr lang="en-CN" dirty="0"/>
          </a:p>
          <a:p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1B4A5-D135-7F30-E18D-18FD5A8CD132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Docker Volume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CD7C-8E39-B4EA-E918-43B2F33985B7}"/>
              </a:ext>
            </a:extLst>
          </p:cNvPr>
          <p:cNvSpPr txBox="1"/>
          <p:nvPr/>
        </p:nvSpPr>
        <p:spPr>
          <a:xfrm>
            <a:off x="873251" y="1640548"/>
            <a:ext cx="851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通过Docker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里的方法创建</a:t>
            </a:r>
            <a:r>
              <a:rPr lang="en-US" altLang="zh-CN" dirty="0"/>
              <a:t>volume</a:t>
            </a:r>
            <a:r>
              <a:rPr lang="zh-CN" altLang="en-US" dirty="0"/>
              <a:t>，创建</a:t>
            </a:r>
            <a:r>
              <a:rPr lang="en-US" altLang="zh-CN" dirty="0"/>
              <a:t>container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7134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984A6-B5FA-1BB4-3212-60E03825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731" y="0"/>
            <a:ext cx="9228597" cy="6853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28EF3-CE51-38E8-2843-D77E282BF40F}"/>
              </a:ext>
            </a:extLst>
          </p:cNvPr>
          <p:cNvSpPr txBox="1"/>
          <p:nvPr/>
        </p:nvSpPr>
        <p:spPr>
          <a:xfrm>
            <a:off x="2665771" y="22091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FF0000"/>
                </a:solidFill>
              </a:rPr>
              <a:t>Mounting </a:t>
            </a:r>
          </a:p>
        </p:txBody>
      </p:sp>
    </p:spTree>
    <p:extLst>
      <p:ext uri="{BB962C8B-B14F-4D97-AF65-F5344CB8AC3E}">
        <p14:creationId xmlns:p14="http://schemas.microsoft.com/office/powerpoint/2010/main" val="266279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947784-7931-8741-B372-68B3FF34E993}"/>
              </a:ext>
            </a:extLst>
          </p:cNvPr>
          <p:cNvSpPr txBox="1"/>
          <p:nvPr/>
        </p:nvSpPr>
        <p:spPr>
          <a:xfrm>
            <a:off x="1046380" y="5945274"/>
            <a:ext cx="7934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Docker</a:t>
            </a:r>
            <a:r>
              <a:rPr lang="zh-CN" altLang="en-US" dirty="0">
                <a:hlinkClick r:id="rId3"/>
              </a:rPr>
              <a:t>数据管理 </a:t>
            </a:r>
            <a:r>
              <a:rPr lang="en-US" altLang="zh-CN" dirty="0">
                <a:hlinkClick r:id="rId3"/>
              </a:rPr>
              <a:t>- </a:t>
            </a:r>
            <a:r>
              <a:rPr lang="en-US" dirty="0">
                <a:hlinkClick r:id="rId3"/>
              </a:rPr>
              <a:t>Volumes &amp; Mounts</a:t>
            </a:r>
            <a:endParaRPr lang="en-CN" dirty="0"/>
          </a:p>
          <a:p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  <a:hlinkClick r:id="rId4"/>
              </a:rPr>
              <a:t>使用卷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-apple-system"/>
                <a:hlinkClick r:id="rId4"/>
              </a:rPr>
              <a:t>(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4"/>
              </a:rPr>
              <a:t>volume)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-apple-system"/>
                <a:hlinkClick r:id="rId4"/>
              </a:rPr>
              <a:t>管理应用程序数据</a:t>
            </a:r>
            <a:endParaRPr lang="zh-CN" altLang="en-US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0013E-A88E-00B6-E1A1-1E9730D6E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523" y="2100293"/>
            <a:ext cx="4187252" cy="21271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7E0B32-9322-E009-1D74-BF5651BE1E08}"/>
              </a:ext>
            </a:extLst>
          </p:cNvPr>
          <p:cNvSpPr txBox="1"/>
          <p:nvPr/>
        </p:nvSpPr>
        <p:spPr>
          <a:xfrm>
            <a:off x="682112" y="1736606"/>
            <a:ext cx="67215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Volumes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由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Docker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管理，存储在宿主机的某个地方（在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linux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上是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/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var/lib/docker/volumes/）。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非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Docker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应用程序不能改动这一位置的数据。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Volumes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是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Docker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最好的数据持久化方法。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555555"/>
              </a:solidFill>
              <a:effectLst/>
              <a:latin typeface="Lato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Bind mounts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的数据可以存放在宿主机的任何地方。数据甚至可以是重要的系统文件或目录。非</a:t>
            </a:r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Docker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应用程序可以改变这些数据。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555555"/>
              </a:solidFill>
              <a:effectLst/>
              <a:latin typeface="Lato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tmpfs</a:t>
            </a:r>
            <a:r>
              <a:rPr lang="en-US" b="1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 mounts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的数据只存储在宿主机的内存中，不会写入到宿主机的文件系统。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FAE2A-13B5-88B7-8664-58659FB16DC0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176783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35E9C-98A1-A005-66D5-4F10FD10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38" y="1345733"/>
            <a:ext cx="8773523" cy="4657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887D6-636C-C9C8-01F3-1E4D644CFBF0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22D2D6F-DBF4-0A60-5572-224C82F561B7}"/>
              </a:ext>
            </a:extLst>
          </p:cNvPr>
          <p:cNvSpPr/>
          <p:nvPr/>
        </p:nvSpPr>
        <p:spPr>
          <a:xfrm>
            <a:off x="4940709" y="3923070"/>
            <a:ext cx="5427407" cy="1209369"/>
          </a:xfrm>
          <a:prstGeom prst="frame">
            <a:avLst>
              <a:gd name="adj1" fmla="val 4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0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B2EFE-F2E8-3566-4890-C4BE43D80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82" y="1659826"/>
            <a:ext cx="8252709" cy="430921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9734E391-9DAA-C091-A091-5AB4204EF78E}"/>
              </a:ext>
            </a:extLst>
          </p:cNvPr>
          <p:cNvSpPr/>
          <p:nvPr/>
        </p:nvSpPr>
        <p:spPr>
          <a:xfrm>
            <a:off x="3244645" y="1519083"/>
            <a:ext cx="3996813" cy="943897"/>
          </a:xfrm>
          <a:prstGeom prst="frame">
            <a:avLst>
              <a:gd name="adj1" fmla="val 4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58404-2484-1DBA-792A-3B7300EE1E58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354946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42436-D6A4-FF7C-2EDC-19AAFEF4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6" y="2282309"/>
            <a:ext cx="10955207" cy="3289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D7A564-F97A-16EA-99E6-1A24BC876328}"/>
              </a:ext>
            </a:extLst>
          </p:cNvPr>
          <p:cNvSpPr txBox="1"/>
          <p:nvPr/>
        </p:nvSpPr>
        <p:spPr>
          <a:xfrm>
            <a:off x="873251" y="1640548"/>
            <a:ext cx="8510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中，执行命令或者脚本：</a:t>
            </a:r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394FC-118A-90D9-9CFD-50ACAD0BD80B}"/>
              </a:ext>
            </a:extLst>
          </p:cNvPr>
          <p:cNvSpPr txBox="1"/>
          <p:nvPr/>
        </p:nvSpPr>
        <p:spPr>
          <a:xfrm>
            <a:off x="873251" y="589560"/>
            <a:ext cx="806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dirty="0"/>
              <a:t>Cloud Computing: Docker Volume</a:t>
            </a:r>
          </a:p>
        </p:txBody>
      </p:sp>
    </p:spTree>
    <p:extLst>
      <p:ext uri="{BB962C8B-B14F-4D97-AF65-F5344CB8AC3E}">
        <p14:creationId xmlns:p14="http://schemas.microsoft.com/office/powerpoint/2010/main" val="67135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2103</Words>
  <Application>Microsoft Macintosh PowerPoint</Application>
  <PresentationFormat>Widescreen</PresentationFormat>
  <Paragraphs>254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-apple-system</vt:lpstr>
      <vt:lpstr>inherit</vt:lpstr>
      <vt:lpstr>PingFang SC</vt:lpstr>
      <vt:lpstr>Arial</vt:lpstr>
      <vt:lpstr>Calibri</vt:lpstr>
      <vt:lpstr>Calibri Light</vt:lpstr>
      <vt:lpstr>Helvetica</vt:lpstr>
      <vt:lpstr>Lato</vt:lpstr>
      <vt:lpstr>Menlo</vt:lpstr>
      <vt:lpstr>Roboto</vt:lpstr>
      <vt:lpstr>Office Theme</vt:lpstr>
      <vt:lpstr>Cloud Computing</vt:lpstr>
      <vt:lpstr>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Microsoft Office User</dc:creator>
  <cp:lastModifiedBy>Microsoft Office User</cp:lastModifiedBy>
  <cp:revision>87</cp:revision>
  <dcterms:created xsi:type="dcterms:W3CDTF">2023-01-26T11:48:40Z</dcterms:created>
  <dcterms:modified xsi:type="dcterms:W3CDTF">2023-02-08T06:24:56Z</dcterms:modified>
</cp:coreProperties>
</file>